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1" r:id="rId3"/>
    <p:sldId id="258" r:id="rId4"/>
    <p:sldId id="263" r:id="rId5"/>
    <p:sldId id="262" r:id="rId6"/>
    <p:sldId id="264" r:id="rId7"/>
    <p:sldId id="265" r:id="rId8"/>
    <p:sldId id="267" r:id="rId9"/>
    <p:sldId id="269" r:id="rId10"/>
    <p:sldId id="266" r:id="rId11"/>
    <p:sldId id="270" r:id="rId12"/>
    <p:sldId id="273" r:id="rId13"/>
    <p:sldId id="274" r:id="rId14"/>
    <p:sldId id="275" r:id="rId15"/>
    <p:sldId id="271" r:id="rId16"/>
    <p:sldId id="272" r:id="rId17"/>
    <p:sldId id="260" r:id="rId18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48" autoAdjust="0"/>
  </p:normalViewPr>
  <p:slideViewPr>
    <p:cSldViewPr snapToGrid="0">
      <p:cViewPr varScale="1">
        <p:scale>
          <a:sx n="68" d="100"/>
          <a:sy n="68" d="100"/>
        </p:scale>
        <p:origin x="7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2C99A2-90CF-41E3-8D1E-256E8D873E6B}" type="datetime1">
              <a:rPr lang="ja-JP" altLang="en-US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2025/10/19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ja-JP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259A2D4-520B-457F-842B-079DB8491286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1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1"/>
              <a:t>クリックしてマスター テキストのスタイルを編集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6B3AB32-59DF-41F1-9618-EDFBF5049629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DD2A-7603-F6ED-EFD6-B267E9F8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BF8D7C2-8333-5D1C-4A10-F06A40763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D7EAE4-D115-E247-3C48-52F311D67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508770-3A55-DDA5-5E33-A1055AF6E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10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11250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A497-16C6-1F16-91E8-28F7749AB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7CB607-9824-4DB7-8402-ABC7372B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093AF9-8762-ED00-AFE9-20958628A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CF5F35-B84E-AB10-E03C-73E036DD0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73891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1A6E-7072-3A67-CDC1-DCCCB69A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1AA7B55-B4A6-37E9-2D07-E43981549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B4F615-EB55-B7FE-4B13-078770126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84D403-5F4B-A919-9398-5B1F1E5E3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309695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4FAD-52CA-79C3-0662-DFEA5190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6B4A99-B35E-1589-EB52-D40483E5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BCEDADA-7C08-268C-D7FE-757EC0746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7FB106-E4A2-6999-EF02-46E89C97F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87146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1836-5A6E-1FE2-68DC-A190E511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FCD6203-6D0C-7F60-9468-757CCB43A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1FABE1-9FDC-139D-CE31-3CD90DD4E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963EED-B359-5CF4-50D6-BAE26D891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05856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5CA3-2F24-36D1-A945-BB256876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A49505E-6780-4E31-819E-915FF0A91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22794-7D86-6EF7-5CAC-E457D96D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4F6CE4-49ED-EFFE-A438-CA7C372DE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36937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41F0-A2EE-2272-E4BF-070DA9E8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409357E-1B8D-1CAE-2EAC-6E5B40B77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5BC5F5-0736-53F8-EED1-F05347A5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86F89-3686-893D-3A58-0ABB216F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192934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17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9662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EF7F-0D11-70F4-4771-9AF38E32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D51BEC0-2DF2-7F01-6DF9-7E0105D6A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841C4A-BC35-BDD1-A27E-84FBBE41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D8AE6-5D91-4552-76B3-62F4607EE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878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BBFF-4952-3F0B-BF78-39A42E5A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F38FE3-3B2C-30B6-8892-27172CA97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614F2EF-C0F8-00D1-63A1-9874AAEB3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8B334C-F21F-30BB-AA14-C08D7422E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78978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23C5-EADB-A39D-BAFF-CE6FAE9D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04D03CE-0080-93DE-E853-D0DC23DD1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7E23C25-E7ED-C2D2-5E25-E6EBB8A0C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71216C-7DA1-AD9C-397F-26CDA0FDE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8783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AFA1-00E1-95E7-AE1C-786D4E0B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258CCEF-73B7-E37E-534A-B270A5D80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E062B7-3629-C0AA-B984-36DA69EAE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8744C-06C4-3773-5FD0-9DFB483E5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9699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BA25E-99BE-4E8C-2831-BA480B32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3F06BF-BD11-C6C1-43FA-FDF308FAC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3B08EAB-0E01-520B-39C2-143B55C7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248A7E-F976-EFC2-C34F-AF3D382C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10224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F774D-7562-D3E2-7EC7-72176FF5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C1DC2C-1598-CCFD-EFF3-115452D0B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AE9DC43-3197-C78F-CCBC-BA983C6CB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74CAFA-EA36-3067-FE57-0D1824E5F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9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71077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5DE683-630D-4E1C-918C-5295617AFA5C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 baseline="0"/>
            </a:lvl1pPr>
            <a:lvl2pPr algn="l">
              <a:defRPr baseline="0"/>
            </a:lvl2pPr>
            <a:lvl3pPr algn="l">
              <a:defRPr baseline="0"/>
            </a:lvl3pPr>
            <a:lvl4pPr algn="l">
              <a:defRPr baseline="0"/>
            </a:lvl4pPr>
            <a:lvl5pPr algn="l"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B2622888-553C-4725-AF99-A79A6B62F152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  <a:p>
            <a:pPr lvl="4" rtl="0"/>
            <a:endParaRPr lang="ja-JP" altLang="en-US" noProof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571B-5EF7-4D1A-AFEF-1AA30B7BB86B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29D0E459-3E0F-412E-A32F-10EB42145328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FF017-7B8D-4AB0-98AE-F2644FAC3135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8203038C-05D8-4CAE-A4FB-6FDD034E1EDC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長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952105E6-738C-4F26-9929-8A3E4BD8470D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A33E7146-0E31-47E5-8276-DB3427A9F0FD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7" name="長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D6DFB24-E2E2-48FF-A983-A15E9F9833BE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1800" baseline="0">
                <a:solidFill>
                  <a:schemeClr val="tx2"/>
                </a:solidFill>
              </a:defRPr>
            </a:lvl2pPr>
            <a:lvl3pPr>
              <a:defRPr sz="1600" baseline="0">
                <a:solidFill>
                  <a:schemeClr val="tx2"/>
                </a:solidFill>
              </a:defRPr>
            </a:lvl3pPr>
            <a:lvl4pPr>
              <a:defRPr sz="1400" baseline="0">
                <a:solidFill>
                  <a:schemeClr val="tx2"/>
                </a:solidFill>
              </a:defRPr>
            </a:lvl4pPr>
            <a:lvl5pPr>
              <a:defRPr sz="1400" baseline="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 baseline="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165ECB-0469-40F9-A608-94C68F2E8C81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 baseline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1"/>
              <a:t>アイコンをクリックして画像を追加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3CF0C77F-E928-407E-8877-BBE95B1C127B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081DD65-F2F5-46FA-9699-85C576084E88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Feng.shang@gientech.co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hag.net/004099-businessman-failur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vgsilh.com/zh/image/158356.html" TargetMode="Externa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reepngimg.com/png/88435-raster-product-human-light-idea-behavior-graph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zh/photo/16265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長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pic>
        <p:nvPicPr>
          <p:cNvPr id="7" name="画像 6" descr="デジタル接続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グループ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長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長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0" name="長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2" name="長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智能知识伙伴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激活企业隐性知识，驱动集体智慧进化</a:t>
            </a:r>
          </a:p>
          <a:p>
            <a:pPr rtl="0"/>
            <a:endParaRPr lang="ja-JP" altLang="en-US" noProof="1">
              <a:solidFill>
                <a:srgbClr val="7CEBFF"/>
              </a:solidFill>
            </a:endParaRP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C1A1359-2E91-59BE-B25C-71C02F395403}"/>
              </a:ext>
            </a:extLst>
          </p:cNvPr>
          <p:cNvSpPr txBox="1">
            <a:spLocks/>
          </p:cNvSpPr>
          <p:nvPr/>
        </p:nvSpPr>
        <p:spPr>
          <a:xfrm>
            <a:off x="581191" y="5818121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4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noProof="1">
                <a:solidFill>
                  <a:srgbClr val="7CEBFF"/>
                </a:solidFill>
              </a:rPr>
              <a:t>礼尚往来</a:t>
            </a:r>
            <a:endParaRPr lang="ja-JP" altLang="en-US" noProof="1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90CD9-E0E7-4122-F831-BA7817F97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3BE3D-37E0-B177-FC84-0E2F8895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多语言对应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51D824-C941-0838-671F-5EA2145C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1" y="1998482"/>
            <a:ext cx="5445033" cy="3355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75E5E59-C0F5-FA92-9B5E-6B38CB71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19" y="1970201"/>
            <a:ext cx="5661690" cy="37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2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49C5-8E9F-C8C3-6AEE-587324BE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F7F33-17DA-8AD5-8589-19530ABB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2D43A9-F039-F9E8-3FC9-77E9967EABD5}"/>
              </a:ext>
            </a:extLst>
          </p:cNvPr>
          <p:cNvSpPr txBox="1"/>
          <p:nvPr/>
        </p:nvSpPr>
        <p:spPr>
          <a:xfrm>
            <a:off x="651343" y="1942210"/>
            <a:ext cx="1056954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RAG (Retrieval-Augmented Generation) is an AI framework that combines retrieval-based methods with generative models to enhance the accuracy and relevance of responses. Here's a breakdown:</a:t>
            </a:r>
          </a:p>
          <a:p>
            <a:endParaRPr lang="ja-JP" altLang="en-US" sz="900" dirty="0"/>
          </a:p>
          <a:p>
            <a:r>
              <a:rPr lang="ja-JP" altLang="en-US" sz="900" dirty="0"/>
              <a:t>How RAG Works</a:t>
            </a:r>
          </a:p>
          <a:p>
            <a:r>
              <a:rPr lang="ja-JP" altLang="en-US" sz="900" dirty="0"/>
              <a:t>Retrieval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When a query is received, the system searches a large knowledge base (e.g., documents, databases) for relevant information.</a:t>
            </a:r>
          </a:p>
          <a:p>
            <a:r>
              <a:rPr lang="ja-JP" altLang="en-US" sz="900" dirty="0"/>
              <a:t>Example tools: Vector databases (e.g., FAISS, Pinecone) using semantic similarity search.</a:t>
            </a:r>
          </a:p>
          <a:p>
            <a:r>
              <a:rPr lang="ja-JP" altLang="en-US" sz="900" dirty="0"/>
              <a:t>Augmentation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Retrieved documents are passed as context to a generative language model (e.g., GPT, Llama).</a:t>
            </a:r>
          </a:p>
          <a:p>
            <a:r>
              <a:rPr lang="ja-JP" altLang="en-US" sz="900" dirty="0"/>
              <a:t>Generation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The model synthesizes the retrieved information with its internal knowledge to generate a precise, context-aware response.</a:t>
            </a:r>
          </a:p>
          <a:p>
            <a:r>
              <a:rPr lang="ja-JP" altLang="en-US" sz="900" dirty="0"/>
              <a:t>Key Benefits</a:t>
            </a:r>
          </a:p>
          <a:p>
            <a:r>
              <a:rPr lang="ja-JP" altLang="en-US" sz="900" dirty="0"/>
              <a:t>✅ Reduces Hallucinations: Grounds responses in real data.</a:t>
            </a:r>
          </a:p>
          <a:p>
            <a:r>
              <a:rPr lang="ja-JP" altLang="en-US" sz="900" dirty="0"/>
              <a:t>✅ Up-to-Date Answers: Integrates external knowledge without model retraining.</a:t>
            </a:r>
          </a:p>
          <a:p>
            <a:r>
              <a:rPr lang="ja-JP" altLang="en-US" sz="900" dirty="0"/>
              <a:t>✅ Explainability: Provides sources for answers (e.g., citations).</a:t>
            </a:r>
          </a:p>
          <a:p>
            <a:r>
              <a:rPr lang="ja-JP" altLang="en-US" sz="900" dirty="0"/>
              <a:t>✅ Efficiency: Lowers computational costs vs. training giant models from scratch.</a:t>
            </a:r>
          </a:p>
          <a:p>
            <a:endParaRPr lang="ja-JP" altLang="en-US" sz="900" dirty="0"/>
          </a:p>
          <a:p>
            <a:r>
              <a:rPr lang="ja-JP" altLang="en-US" sz="900" dirty="0"/>
              <a:t>Use Cases</a:t>
            </a:r>
          </a:p>
          <a:p>
            <a:r>
              <a:rPr lang="ja-JP" altLang="en-US" sz="900" dirty="0"/>
              <a:t>QA Systems: Accurate, sourced answers (e.g., customer support).</a:t>
            </a:r>
          </a:p>
          <a:p>
            <a:r>
              <a:rPr lang="ja-JP" altLang="en-US" sz="900" dirty="0"/>
              <a:t>Research Tools: Summarizing papers/reports with references.</a:t>
            </a:r>
          </a:p>
          <a:p>
            <a:r>
              <a:rPr lang="ja-JP" altLang="en-US" sz="900" dirty="0"/>
              <a:t>Chatbots: Context-aware dialogue (e.g., medical, legal domains).</a:t>
            </a:r>
          </a:p>
          <a:p>
            <a:r>
              <a:rPr lang="ja-JP" altLang="en-US" sz="900" dirty="0"/>
              <a:t>Limitations</a:t>
            </a:r>
          </a:p>
          <a:p>
            <a:r>
              <a:rPr lang="ja-JP" altLang="en-US" sz="900" dirty="0"/>
              <a:t>⚠️ Retrieval Quality: Garbage in → garbage out.</a:t>
            </a:r>
          </a:p>
          <a:p>
            <a:r>
              <a:rPr lang="ja-JP" altLang="en-US" sz="900" dirty="0"/>
              <a:t>⚠️ Latency: Retrieval adds slight delay.</a:t>
            </a:r>
          </a:p>
          <a:p>
            <a:r>
              <a:rPr lang="ja-JP" altLang="en-US" sz="900" dirty="0"/>
              <a:t>⚠️ Knowledge Gaps: Fails if relevant data isn’t in the retrieval corpus.</a:t>
            </a:r>
          </a:p>
          <a:p>
            <a:endParaRPr lang="ja-JP" altLang="en-US" sz="900" dirty="0"/>
          </a:p>
          <a:p>
            <a:r>
              <a:rPr lang="ja-JP" altLang="en-US" sz="900" dirty="0"/>
              <a:t>RAG vs. Fine-Tuning</a:t>
            </a:r>
          </a:p>
          <a:p>
            <a:r>
              <a:rPr lang="ja-JP" altLang="en-US" sz="900" dirty="0"/>
              <a:t>RAG	Fine-Tuning</a:t>
            </a:r>
          </a:p>
          <a:p>
            <a:r>
              <a:rPr lang="ja-JP" altLang="en-US" sz="900" dirty="0"/>
              <a:t>Dynamic knowledge updates	Static knowledge</a:t>
            </a:r>
          </a:p>
          <a:p>
            <a:r>
              <a:rPr lang="ja-JP" altLang="en-US" sz="900" dirty="0"/>
              <a:t>Lower deployment cost	High training cost</a:t>
            </a:r>
          </a:p>
          <a:p>
            <a:r>
              <a:rPr lang="ja-JP" altLang="en-US" sz="900" dirty="0"/>
              <a:t>Better for factual Q&amp;A	Better for stylistic/behavioral tasks</a:t>
            </a:r>
          </a:p>
          <a:p>
            <a:r>
              <a:rPr lang="ja-JP" altLang="en-US" sz="900" dirty="0"/>
              <a:t>Let me know if you’d like a deeper dive into implementation, tools (e.g., LangChain), or use cases! 🚀</a:t>
            </a:r>
          </a:p>
        </p:txBody>
      </p:sp>
    </p:spTree>
    <p:extLst>
      <p:ext uri="{BB962C8B-B14F-4D97-AF65-F5344CB8AC3E}">
        <p14:creationId xmlns:p14="http://schemas.microsoft.com/office/powerpoint/2010/main" val="356231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0848-23E4-2D30-DE91-CFA8C734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180DB-B044-2D45-E614-1DA787EE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1CB6A9-4215-CD87-1060-CC440F8D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71" y="2149312"/>
            <a:ext cx="6804373" cy="46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6A004-4711-F1A4-5B9C-FFB105612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7B06E-0020-D371-C27E-8F23F050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89D7BFF-769D-A71A-EBEC-D2486FE8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09" y="1851803"/>
            <a:ext cx="8834383" cy="47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892F-3D71-215A-AAF2-D5027FF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C1313-27D5-C48C-7A67-8C5D07C3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E795A9-9631-62B7-FFC9-D9FA568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8" y="1876005"/>
            <a:ext cx="10173223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9E17-C9D4-1253-7019-9E574496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652A8-A8F4-9436-4BD7-2470A8EA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文本追加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8A043E-3AC6-C091-85FF-E3C8239C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16" y="2170151"/>
            <a:ext cx="5913875" cy="39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4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D9ED-B49C-4940-F6E9-FEDB3B9F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4493E-4D80-F833-A2C0-3C5EF192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文本检索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644C00-9EC8-328D-4A17-49CC6CC9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65" y="1952237"/>
            <a:ext cx="6616517" cy="47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長方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12" name="長方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長方形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6" name="長方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7" name="長方形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FFFFFF"/>
                </a:solidFill>
              </a:rPr>
              <a:t>ありがとう</a:t>
            </a:r>
            <a:br>
              <a:rPr lang="ja-JP" altLang="en-US" noProof="1">
                <a:solidFill>
                  <a:srgbClr val="FFFFFF"/>
                </a:solidFill>
              </a:rPr>
            </a:br>
            <a:r>
              <a:rPr lang="ja-JP" altLang="en-US" noProof="1">
                <a:solidFill>
                  <a:srgbClr val="FFFFFF"/>
                </a:solidFill>
              </a:rPr>
              <a:t>ございます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noProof="1">
                <a:solidFill>
                  <a:schemeClr val="bg2"/>
                </a:solidFill>
                <a:hlinkClick r:id="rId3"/>
              </a:rPr>
              <a:t>Feng.shang@gientech.com</a:t>
            </a:r>
            <a:endParaRPr lang="en-US" altLang="ja-JP" noProof="1">
              <a:solidFill>
                <a:schemeClr val="bg2"/>
              </a:solidFill>
            </a:endParaRPr>
          </a:p>
          <a:p>
            <a:pPr rtl="0"/>
            <a:r>
              <a:rPr lang="en-US" altLang="ja-JP" noProof="1">
                <a:solidFill>
                  <a:schemeClr val="bg2"/>
                </a:solidFill>
              </a:rPr>
              <a:t>li.kun@gientech.com</a:t>
            </a: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</p:txBody>
      </p:sp>
      <p:pic>
        <p:nvPicPr>
          <p:cNvPr id="5" name="画像 4" descr="デジタル数字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長方形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31" name="長方形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知识困局：我们的智慧正在流失和沉睡</a:t>
            </a:r>
            <a:endParaRPr lang="zh-CN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AAD971-B9AE-4629-A3A1-0CEB8E69FF3B}"/>
              </a:ext>
            </a:extLst>
          </p:cNvPr>
          <p:cNvSpPr txBox="1"/>
          <p:nvPr/>
        </p:nvSpPr>
        <p:spPr>
          <a:xfrm>
            <a:off x="581192" y="1051069"/>
            <a:ext cx="864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🧠 “人走知识走” ：专家经验、项目心得等隐性知识无法留存。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718214D-2E34-FCE9-D400-CD244D5B5B9A}"/>
              </a:ext>
            </a:extLst>
          </p:cNvPr>
          <p:cNvSpPr txBox="1"/>
          <p:nvPr/>
        </p:nvSpPr>
        <p:spPr>
          <a:xfrm>
            <a:off x="581191" y="1579130"/>
            <a:ext cx="10266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dirty="0"/>
              <a:t>🔍 “找不到”</a:t>
            </a:r>
            <a:r>
              <a:rPr lang="zh-CN" altLang="en-US" dirty="0"/>
              <a:t> ：海量文档中，关键词搜索如同大海捞针，效率低下。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D0F108-EAFB-8937-A898-297AA6111B5E}"/>
              </a:ext>
            </a:extLst>
          </p:cNvPr>
          <p:cNvSpPr txBox="1"/>
          <p:nvPr/>
        </p:nvSpPr>
        <p:spPr>
          <a:xfrm>
            <a:off x="581192" y="2145491"/>
            <a:ext cx="768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📖 “看不懂”</a:t>
            </a:r>
            <a:r>
              <a:rPr lang="zh-CN" altLang="en-US" dirty="0"/>
              <a:t> ：找到的知识碎片化、晦涩难懂，学习成本高。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0EDF33-998C-49A2-EB04-23DCD0DA08F9}"/>
              </a:ext>
            </a:extLst>
          </p:cNvPr>
          <p:cNvSpPr txBox="1"/>
          <p:nvPr/>
        </p:nvSpPr>
        <p:spPr>
          <a:xfrm>
            <a:off x="581192" y="2749634"/>
            <a:ext cx="7407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🤝 “协作难” ：跨部门信息壁垒高，重复造轮子现象严重。</a:t>
            </a:r>
          </a:p>
        </p:txBody>
      </p:sp>
      <p:pic>
        <p:nvPicPr>
          <p:cNvPr id="16" name="図 15" descr="テーブル, ス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09638A-5BFD-26F6-62DA-6B26B86A0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936" y="2330940"/>
            <a:ext cx="4032418" cy="26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传统工具已无法应对现代知识挑战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10DD428E-C54A-F8D3-4893-27A5B26C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4887" y="4453978"/>
            <a:ext cx="3210837" cy="2070962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A4A1EF6-100A-7841-D28F-F75BF62C9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1161"/>
              </p:ext>
            </p:extLst>
          </p:nvPr>
        </p:nvGraphicFramePr>
        <p:xfrm>
          <a:off x="469530" y="2069491"/>
          <a:ext cx="100771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571">
                  <a:extLst>
                    <a:ext uri="{9D8B030D-6E8A-4147-A177-3AD203B41FA5}">
                      <a16:colId xmlns:a16="http://schemas.microsoft.com/office/drawing/2014/main" val="362491291"/>
                    </a:ext>
                  </a:extLst>
                </a:gridCol>
                <a:gridCol w="5038571">
                  <a:extLst>
                    <a:ext uri="{9D8B030D-6E8A-4147-A177-3AD203B41FA5}">
                      <a16:colId xmlns:a16="http://schemas.microsoft.com/office/drawing/2014/main" val="304940414"/>
                    </a:ext>
                  </a:extLst>
                </a:gridCol>
              </a:tblGrid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传统方式 </a:t>
                      </a:r>
                      <a:r>
                        <a:rPr lang="en-US" altLang="zh-CN" dirty="0"/>
                        <a:t>(Wiki/</a:t>
                      </a:r>
                      <a:r>
                        <a:rPr lang="zh-CN" altLang="en-US" dirty="0"/>
                        <a:t>网盘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口口相传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我们的智能方案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420605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dirty="0"/>
                        <a:t>被动存档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：需要主动整理录入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主动吸收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：自动理解多种格式文档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00006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关键词匹配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：找不到真正相关的内容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语义理解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：听懂你的问题，而非字面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62580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信息罗列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：返回一堆链接和文件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知识整合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：生成结构清晰、直接可用的答案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93599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/>
                        <a:t>孤立静态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互动对话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：像咨询专家一样多轮追问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1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DB815-8EED-877E-21F8-8159BA01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C8383-8E0E-7939-3E3D-F4C2369E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引入一位</a:t>
            </a:r>
            <a:r>
              <a:rPr lang="en-US" altLang="zh-CN" dirty="0"/>
              <a:t>24</a:t>
            </a:r>
            <a:r>
              <a:rPr lang="zh-CN" altLang="en-US" dirty="0"/>
              <a:t>小时在线的</a:t>
            </a:r>
            <a:r>
              <a:rPr lang="en-US" altLang="zh-CN" dirty="0"/>
              <a:t>AI</a:t>
            </a:r>
            <a:r>
              <a:rPr lang="zh-CN" altLang="en-US" dirty="0"/>
              <a:t>知识伙伴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ABE096-E85B-9C57-5004-7A99091B2964}"/>
              </a:ext>
            </a:extLst>
          </p:cNvPr>
          <p:cNvSpPr txBox="1"/>
          <p:nvPr/>
        </p:nvSpPr>
        <p:spPr>
          <a:xfrm>
            <a:off x="685799" y="2059260"/>
            <a:ext cx="66116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内容：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一个平台，汇聚全公司的知识资产。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一个接口，用最自然的方式提问和获取答案。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一位助手，将复杂信息转化为简单易懂的形式。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核心价值主张：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“即问即得，洞见非凡”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図 5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08EDA0A-1D54-53E7-85A3-2BCE3C5B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7258" y="2763593"/>
            <a:ext cx="3084871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1711-A591-E1E0-C7B3-62A5A9AB5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912EA-1768-406B-9956-E9422210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技术引擎：</a:t>
            </a:r>
            <a:r>
              <a:rPr lang="en-US" altLang="ja-JP" dirty="0"/>
              <a:t>RAG + LLM</a:t>
            </a:r>
            <a:endParaRPr lang="zh-CN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47B842-170C-3157-E63D-68D7B4225031}"/>
              </a:ext>
            </a:extLst>
          </p:cNvPr>
          <p:cNvSpPr txBox="1"/>
          <p:nvPr/>
        </p:nvSpPr>
        <p:spPr>
          <a:xfrm>
            <a:off x="242525" y="2216988"/>
            <a:ext cx="10425475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吸收与理解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(Ingest &amp; Understand)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：解析各类文档，用深度学习模型将其转化为数学向量（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Embedding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），存入向量数据库。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检索与关联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(Retrieve &amp; Relate)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：当用户提问时，精准检索出最相关的知识片段。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生成与呈现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(Generate &amp; Present)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LLM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作为“大脑”，将检索到的信息整合、润色，生成直接可用的答案。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257DD8A-E70F-7F13-37B6-86DF92D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97525" y="4064000"/>
            <a:ext cx="475327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9646-32B6-F8C6-82B3-AD683499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3E25C-35DE-BCDF-2346-730C8CA6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系统全景架构图</a:t>
            </a:r>
          </a:p>
        </p:txBody>
      </p:sp>
      <p:pic>
        <p:nvPicPr>
          <p:cNvPr id="4" name="図 3" descr="ダイアグラム">
            <a:extLst>
              <a:ext uri="{FF2B5EF4-FFF2-40B4-BE49-F238E27FC236}">
                <a16:creationId xmlns:a16="http://schemas.microsoft.com/office/drawing/2014/main" id="{DD461A0A-7D41-03AF-BDE9-1F79C0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8" t="1016" r="25620" b="34095"/>
          <a:stretch>
            <a:fillRect/>
          </a:stretch>
        </p:blipFill>
        <p:spPr>
          <a:xfrm>
            <a:off x="581192" y="1872343"/>
            <a:ext cx="5514807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1C3F-A454-A619-A70C-E66092E2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C51FA-A5FE-939A-BA19-716BBD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3663AA-B5E6-AE92-1777-787C234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1932496"/>
            <a:ext cx="7507212" cy="45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C6D4-9B63-DF4C-D037-F6D4FF51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B3F60-7C99-CF5C-495B-EB87522E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324EA2-C05C-6942-0D59-649EBE2A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9" y="1949711"/>
            <a:ext cx="4620275" cy="41006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1B7C3-D35A-03BE-6872-E104D2DCE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79" y="2078220"/>
            <a:ext cx="6693477" cy="31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50F8-4905-3C8E-4C1F-14B5C603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787E4-2980-78E7-1167-045347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AE94A5-CB34-D87D-3E40-02DDB888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8" y="1996559"/>
            <a:ext cx="10008114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2119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テック デザイン</Template>
  <TotalTime>2509</TotalTime>
  <Words>705</Words>
  <Application>Microsoft Office PowerPoint</Application>
  <PresentationFormat>ワイド画面</PresentationFormat>
  <Paragraphs>94</Paragraphs>
  <Slides>17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Meiryo UI</vt:lpstr>
      <vt:lpstr>quote-cjk-patch</vt:lpstr>
      <vt:lpstr>Arial</vt:lpstr>
      <vt:lpstr>Gill Sans MT</vt:lpstr>
      <vt:lpstr>Wingdings 2</vt:lpstr>
      <vt:lpstr>ユーザー設定</vt:lpstr>
      <vt:lpstr>智能知识伙伴</vt:lpstr>
      <vt:lpstr>知识困局：我们的智慧正在流失和沉睡</vt:lpstr>
      <vt:lpstr>传统工具已无法应对现代知识挑战</vt:lpstr>
      <vt:lpstr>引入一位24小时在线的AI知识伙伴</vt:lpstr>
      <vt:lpstr>技术引擎：RAG + LLM</vt:lpstr>
      <vt:lpstr>系统全景架构图</vt:lpstr>
      <vt:lpstr>智能对话</vt:lpstr>
      <vt:lpstr>智能对话</vt:lpstr>
      <vt:lpstr>智能对话</vt:lpstr>
      <vt:lpstr>多语言对应</vt:lpstr>
      <vt:lpstr>文件上传</vt:lpstr>
      <vt:lpstr>文件上传</vt:lpstr>
      <vt:lpstr>文件上传</vt:lpstr>
      <vt:lpstr>文件上传</vt:lpstr>
      <vt:lpstr>文本追加</vt:lpstr>
      <vt:lpstr>文本检索</vt:lpstr>
      <vt:lpstr>ありがとう ございます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尚峰</dc:creator>
  <cp:lastModifiedBy>尚峰</cp:lastModifiedBy>
  <cp:revision>20</cp:revision>
  <dcterms:created xsi:type="dcterms:W3CDTF">2025-09-19T05:05:05Z</dcterms:created>
  <dcterms:modified xsi:type="dcterms:W3CDTF">2025-10-19T01:09:22Z</dcterms:modified>
</cp:coreProperties>
</file>